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34" r:id="rId2"/>
    <p:sldId id="351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5457">
          <p15:clr>
            <a:srgbClr val="A4A3A4"/>
          </p15:clr>
        </p15:guide>
        <p15:guide id="9" pos="264" userDrawn="1">
          <p15:clr>
            <a:srgbClr val="A4A3A4"/>
          </p15:clr>
        </p15:guide>
        <p15:guide id="10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us Shapiro" initials="MS" lastIdx="3" clrIdx="0">
    <p:extLst>
      <p:ext uri="{19B8F6BF-5375-455C-9EA6-DF929625EA0E}">
        <p15:presenceInfo xmlns:p15="http://schemas.microsoft.com/office/powerpoint/2012/main" userId="S-1-5-21-3614505142-4115005667-3422139047-8783" providerId="AD"/>
      </p:ext>
    </p:extLst>
  </p:cmAuthor>
  <p:cmAuthor id="2" name="Don D. Crandall" initials="DDC" lastIdx="1" clrIdx="1">
    <p:extLst>
      <p:ext uri="{19B8F6BF-5375-455C-9EA6-DF929625EA0E}">
        <p15:presenceInfo xmlns:p15="http://schemas.microsoft.com/office/powerpoint/2012/main" userId="S-1-5-21-3614505142-4115005667-3422139047-84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20202"/>
    <a:srgbClr val="3687BA"/>
    <a:srgbClr val="4472C4"/>
    <a:srgbClr val="BA975C"/>
    <a:srgbClr val="A0A0BE"/>
    <a:srgbClr val="333544"/>
    <a:srgbClr val="8958FF"/>
    <a:srgbClr val="E1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65758" autoAdjust="0"/>
  </p:normalViewPr>
  <p:slideViewPr>
    <p:cSldViewPr snapToGrid="0" snapToObjects="1">
      <p:cViewPr varScale="1">
        <p:scale>
          <a:sx n="98" d="100"/>
          <a:sy n="98" d="100"/>
        </p:scale>
        <p:origin x="2010" y="78"/>
      </p:cViewPr>
      <p:guideLst>
        <p:guide pos="5457"/>
        <p:guide pos="264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436E9-0BAF-7B45-B912-C5117791C931}" type="datetimeFigureOut">
              <a:rPr lang="en-GB"/>
              <a:pPr/>
              <a:t>04/12/2023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E9B6-9696-914D-892E-BDCA0DF07BD2}" type="slidenum">
              <a:rPr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973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5BE05-B910-194D-AF92-3C4DD09901E7}" type="datetimeFigureOut">
              <a:rPr lang="en-GB"/>
              <a:pPr/>
              <a:t>04/12/2023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A9B60-0D56-5941-A483-4ECF493B1A7F}" type="slidenum">
              <a:rPr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909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A9B60-0D56-5941-A483-4ECF493B1A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1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A9B60-0D56-5941-A483-4ECF493B1A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3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3660788"/>
            <a:ext cx="6400800" cy="578959"/>
          </a:xfrm>
        </p:spPr>
        <p:txBody>
          <a:bodyPr lIns="0" anchor="b" anchorCtr="0">
            <a:normAutofit/>
          </a:bodyPr>
          <a:lstStyle>
            <a:lvl1pPr algn="ctr">
              <a:defRPr sz="3200" b="1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slide: Option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1" y="4238714"/>
            <a:ext cx="6400799" cy="727206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6C9B-EAA2-4367-850C-D36454CC0345}" type="datetime1">
              <a:rPr lang="en-GB" smtClean="0"/>
              <a:t>04/12/2023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494974"/>
            <a:ext cx="6400800" cy="157162"/>
          </a:xfrm>
        </p:spPr>
        <p:txBody>
          <a:bodyPr>
            <a:noAutofit/>
          </a:bodyPr>
          <a:lstStyle>
            <a:lvl1pPr marL="0" indent="0" algn="ctr">
              <a:buNone/>
              <a:defRPr sz="1050" b="0" i="0" cap="al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 Surname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5" t="26506" r="15485" b="26506"/>
          <a:stretch/>
        </p:blipFill>
        <p:spPr>
          <a:xfrm>
            <a:off x="3233531" y="675862"/>
            <a:ext cx="2676940" cy="98231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71600" y="2237256"/>
            <a:ext cx="64008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YOUR WATER. YOUR FUTURE.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64" userDrawn="1">
          <p15:clr>
            <a:srgbClr val="FBAE40"/>
          </p15:clr>
        </p15:guide>
        <p15:guide id="4" pos="48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: CAP tan background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2C7E-2F7B-4B9B-96FA-57B937D812F5}" type="datetime1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2024 Annual Operating Plan and 2023 Water Operations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86A65E-82A9-2E44-B623-2C55316353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4"/>
          </p:nvPr>
        </p:nvSpPr>
        <p:spPr>
          <a:xfrm>
            <a:off x="387350" y="1200090"/>
            <a:ext cx="8275638" cy="33832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 algn="l">
              <a:buClr>
                <a:schemeClr val="accent4">
                  <a:lumMod val="40000"/>
                  <a:lumOff val="60000"/>
                </a:schemeClr>
              </a:buCl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3pPr>
            <a:lvl4pPr algn="l"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 algn="l"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82" y="4506720"/>
            <a:ext cx="1186802" cy="547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12872" y="4684763"/>
            <a:ext cx="34828" cy="18466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600" b="0" i="0" dirty="0">
                <a:solidFill>
                  <a:srgbClr val="E1E1E6"/>
                </a:solidFill>
                <a:latin typeface="Calibri Light"/>
                <a:cs typeface="Calibri Light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23039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able, Chart or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1430-0DDE-4F0F-BE8B-5A39FC56EB75}" type="datetime1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Annual Operating Plan and 2023 Water Operations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65E-82A9-2E44-B623-2C55316353C7}" type="slidenum">
              <a:rPr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285" y="1198581"/>
            <a:ext cx="8274702" cy="3383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Text, Table, Chart or SmartArt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300E-033E-4F67-8200-19EB6CA27534}" type="datetime1">
              <a:rPr lang="en-GB" smtClean="0"/>
              <a:t>04/12/2023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65E-82A9-2E44-B623-2C55316353C7}" type="slidenum">
              <a:rPr/>
              <a:pPr/>
              <a:t>‹#›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9096" y="4645489"/>
            <a:ext cx="3872904" cy="273844"/>
          </a:xfrm>
        </p:spPr>
        <p:txBody>
          <a:bodyPr/>
          <a:lstStyle/>
          <a:p>
            <a:r>
              <a:rPr lang="en-US"/>
              <a:t>2024 Annual Operating Plan and 2023 Water Operations</a:t>
            </a:r>
            <a:endParaRPr lang="en-GB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919787" y="1192333"/>
            <a:ext cx="2743200" cy="338328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285" y="1192333"/>
            <a:ext cx="5348622" cy="3383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Title, Text and Image: Option 1</a:t>
            </a:r>
          </a:p>
        </p:txBody>
      </p:sp>
    </p:spTree>
    <p:extLst>
      <p:ext uri="{BB962C8B-B14F-4D97-AF65-F5344CB8AC3E}">
        <p14:creationId xmlns:p14="http://schemas.microsoft.com/office/powerpoint/2010/main" val="787703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0AE5-E35F-451D-BB30-8258252FA03F}" type="datetime1">
              <a:rPr lang="en-GB" smtClean="0"/>
              <a:t>04/12/2023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65E-82A9-2E44-B623-2C55316353C7}" type="slidenum">
              <a:rPr/>
              <a:pPr/>
              <a:t>‹#›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9096" y="4645489"/>
            <a:ext cx="3872904" cy="273844"/>
          </a:xfrm>
        </p:spPr>
        <p:txBody>
          <a:bodyPr/>
          <a:lstStyle/>
          <a:p>
            <a:r>
              <a:rPr lang="en-US"/>
              <a:t>2024 Annual Operating Plan and 2023 Water Operations</a:t>
            </a:r>
            <a:endParaRPr lang="en-GB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639627" y="1191859"/>
            <a:ext cx="4023360" cy="338328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285" y="1191859"/>
            <a:ext cx="4068462" cy="3383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Title, Text and Image: Option 2</a:t>
            </a:r>
          </a:p>
        </p:txBody>
      </p:sp>
    </p:spTree>
    <p:extLst>
      <p:ext uri="{BB962C8B-B14F-4D97-AF65-F5344CB8AC3E}">
        <p14:creationId xmlns:p14="http://schemas.microsoft.com/office/powerpoint/2010/main" val="31017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1F30-7B7B-4535-945E-D79B51937A35}" type="datetime1">
              <a:rPr lang="en-GB" smtClean="0"/>
              <a:t>04/12/2023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65E-82A9-2E44-B623-2C55316353C7}" type="slidenum">
              <a:rPr/>
              <a:pPr/>
              <a:t>‹#›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9096" y="4645489"/>
            <a:ext cx="3872904" cy="273844"/>
          </a:xfrm>
        </p:spPr>
        <p:txBody>
          <a:bodyPr/>
          <a:lstStyle/>
          <a:p>
            <a:r>
              <a:rPr lang="en-US"/>
              <a:t>2024 Annual Operating Plan and 2023 Water Operations</a:t>
            </a:r>
            <a:endParaRPr lang="en-GB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88285" y="1192333"/>
            <a:ext cx="8274702" cy="338328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Image: Option 1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B37A-D943-45B1-867B-82DFA6A70F42}" type="datetime1">
              <a:rPr lang="en-GB" smtClean="0"/>
              <a:t>04/12/2023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Annual Operating Plan and 2023 Water Operations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65E-82A9-2E44-B623-2C55316353C7}" type="slidenum">
              <a:rPr/>
              <a:pPr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88285" y="1191859"/>
            <a:ext cx="4068462" cy="338328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639626" y="1191859"/>
            <a:ext cx="4023360" cy="338328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Image: Option 2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: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388285" y="2865098"/>
            <a:ext cx="4984565" cy="173736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C84-9BDB-4C33-B22E-F0418FE3CD17}" type="datetime1">
              <a:rPr lang="en-GB" smtClean="0"/>
              <a:t>04/12/2023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Annual Operating Plan and 2023 Water Operations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65E-82A9-2E44-B623-2C55316353C7}" type="slidenum">
              <a:rPr/>
              <a:pPr/>
              <a:t>‹#›</a:t>
            </a:fld>
            <a:endParaRPr lang="en-GB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88285" y="1191339"/>
            <a:ext cx="4984566" cy="155448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5462587" y="1191339"/>
            <a:ext cx="3200400" cy="341111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Image: Option 3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: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88285" y="1186975"/>
            <a:ext cx="4069080" cy="155448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4553085" y="1186975"/>
            <a:ext cx="4069080" cy="15544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903D-DF3B-4552-B820-2088067C99A6}" type="datetime1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Annual Operating Plan and 2023 Water Operations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65E-82A9-2E44-B623-2C55316353C7}" type="slidenum">
              <a:rPr/>
              <a:pPr/>
              <a:t>‹#›</a:t>
            </a:fld>
            <a:endParaRPr lang="en-GB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388285" y="2827709"/>
            <a:ext cx="4069080" cy="15544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4553085" y="2827709"/>
            <a:ext cx="4069080" cy="15544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Image: Option 4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0429-6568-43F0-8A2D-B3B4078158CC}" type="datetime1">
              <a:rPr lang="en-GB" smtClean="0"/>
              <a:t>04/12/2023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-1"/>
            <a:ext cx="9144000" cy="5143501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666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0C73-A718-49E0-A966-0D8E136825E6}" type="datetime1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Annual Operating Plan and 2023 Water Operations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65E-82A9-2E44-B623-2C55316353C7}" type="slidenum">
              <a:rPr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Only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676-AFF4-49DB-A4F7-55DD2C98F872}" type="datetime1">
              <a:rPr lang="en-GB" smtClean="0"/>
              <a:t>04/12/2023</a:t>
            </a:fld>
            <a:endParaRPr lang="en-GB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3660788"/>
            <a:ext cx="6400800" cy="578959"/>
          </a:xfrm>
        </p:spPr>
        <p:txBody>
          <a:bodyPr lIns="0" anchor="b" anchorCtr="0">
            <a:normAutofit/>
          </a:bodyPr>
          <a:lstStyle>
            <a:lvl1pPr algn="ctr">
              <a:defRPr sz="3200" b="1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slide: Option 2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38714"/>
            <a:ext cx="6400799" cy="727206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494974"/>
            <a:ext cx="6400800" cy="157162"/>
          </a:xfrm>
        </p:spPr>
        <p:txBody>
          <a:bodyPr>
            <a:noAutofit/>
          </a:bodyPr>
          <a:lstStyle>
            <a:lvl1pPr marL="0" indent="0" algn="ctr">
              <a:buNone/>
              <a:defRPr sz="1050" b="0" i="0" cap="al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 Surname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5" t="26506" r="15485" b="26506"/>
          <a:stretch/>
        </p:blipFill>
        <p:spPr>
          <a:xfrm>
            <a:off x="3233531" y="675862"/>
            <a:ext cx="2676940" cy="98231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371600" y="2237256"/>
            <a:ext cx="64008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YOUR WATER. YOUR FUTURE.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ACE2-DC34-4E4D-AF65-F5AE7622AC16}" type="datetime1">
              <a:rPr lang="en-GB" smtClean="0"/>
              <a:t>04/12/2023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965259" y="4658062"/>
            <a:ext cx="5182517" cy="269202"/>
          </a:xfrm>
        </p:spPr>
        <p:txBody>
          <a:bodyPr lIns="108000" tIns="46800" rIns="108000" bIns="46800" anchor="b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 i="0">
                <a:solidFill>
                  <a:srgbClr val="FFFFFF"/>
                </a:solidFill>
                <a:latin typeface="Calibri"/>
                <a:cs typeface="Calibri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100" b="1" i="0">
                <a:solidFill>
                  <a:srgbClr val="FFFFFF"/>
                </a:solidFill>
                <a:latin typeface="Calibri"/>
                <a:cs typeface="Calibri"/>
              </a:defRPr>
            </a:lvl2pPr>
            <a:lvl3pPr marL="0" indent="0">
              <a:spcAft>
                <a:spcPts val="0"/>
              </a:spcAft>
              <a:buNone/>
              <a:defRPr sz="1500" b="0" i="0">
                <a:latin typeface="Calibri Light"/>
                <a:cs typeface="Calibri Light"/>
              </a:defRPr>
            </a:lvl3pPr>
            <a:lvl4pPr marL="0" indent="0">
              <a:spcAft>
                <a:spcPts val="0"/>
              </a:spcAft>
              <a:buNone/>
              <a:defRPr sz="1500"/>
            </a:lvl4pPr>
            <a:lvl5pPr marL="0" indent="0">
              <a:spcAft>
                <a:spcPts val="0"/>
              </a:spcAft>
              <a:buNone/>
              <a:defRPr sz="1500"/>
            </a:lvl5pPr>
          </a:lstStyle>
          <a:p>
            <a:pPr lvl="0"/>
            <a:r>
              <a:rPr lang="en-GB" dirty="0"/>
              <a:t>name@cap-az.com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1965259" y="3304564"/>
            <a:ext cx="5182517" cy="578959"/>
          </a:xfrm>
        </p:spPr>
        <p:txBody>
          <a:bodyPr lIns="0" anchor="b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you/End slide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5259" y="3885947"/>
            <a:ext cx="5182517" cy="758170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Final statement/Closing comments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5" t="26506" r="15485" b="26506"/>
          <a:stretch/>
        </p:blipFill>
        <p:spPr>
          <a:xfrm>
            <a:off x="3233531" y="675862"/>
            <a:ext cx="2676940" cy="98231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371600" y="2137866"/>
            <a:ext cx="64008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KNOW YOUR WATER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6CD1-4519-46D5-83E4-71C1E9E57D24}" type="datetime1">
              <a:rPr lang="en-GB" smtClean="0"/>
              <a:t>04/12/2023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3660788"/>
            <a:ext cx="6400800" cy="578959"/>
          </a:xfrm>
        </p:spPr>
        <p:txBody>
          <a:bodyPr lIns="0" anchor="b" anchorCtr="0">
            <a:normAutofit/>
          </a:bodyPr>
          <a:lstStyle>
            <a:lvl1pPr algn="ctr">
              <a:defRPr sz="3200" b="1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slide: Option 3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38714"/>
            <a:ext cx="6400799" cy="727206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494974"/>
            <a:ext cx="6400800" cy="157162"/>
          </a:xfrm>
        </p:spPr>
        <p:txBody>
          <a:bodyPr>
            <a:noAutofit/>
          </a:bodyPr>
          <a:lstStyle>
            <a:lvl1pPr marL="0" indent="0" algn="ctr">
              <a:buNone/>
              <a:defRPr sz="1050" b="0" i="0" cap="al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 Surname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5" t="26506" r="15485" b="26506"/>
          <a:stretch/>
        </p:blipFill>
        <p:spPr>
          <a:xfrm>
            <a:off x="3233531" y="675862"/>
            <a:ext cx="2676940" cy="98231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71600" y="2237256"/>
            <a:ext cx="64008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YOUR WATER. YOUR FUTURE.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8041" y="556591"/>
            <a:ext cx="5544000" cy="4041168"/>
          </a:xfrm>
        </p:spPr>
        <p:txBody>
          <a:bodyPr lIns="108000" tIns="46800" rIns="108000" b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FBBB12B-32A4-4EB7-A36E-F21CFCEC9FB5}" type="datetime1">
              <a:rPr lang="en-GB" smtClean="0"/>
              <a:t>04/12/2023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2024 Annual Operating Plan and 2023 Water Operations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C86A65E-82A9-2E44-B623-2C553163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88285" y="326032"/>
            <a:ext cx="2745854" cy="7964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orient="horz" pos="4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: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234" y="1223981"/>
            <a:ext cx="5943600" cy="2088281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Divider slide: Option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D27A-A9C9-4A3D-842F-6AC9D6CD37F1}" type="datetime1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2024 Annual Operating Plan and 2023 Water Operations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9235" y="4646663"/>
            <a:ext cx="329861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86A65E-82A9-2E44-B623-2C55316353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12872" y="4684763"/>
            <a:ext cx="34828" cy="18466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600" b="0" i="0" dirty="0">
                <a:solidFill>
                  <a:srgbClr val="E1E1E6"/>
                </a:solidFill>
                <a:latin typeface="Calibri Light"/>
                <a:cs typeface="Calibri Light"/>
              </a:rPr>
              <a:t>|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82" y="4506720"/>
            <a:ext cx="1186802" cy="547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: v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234" y="1223981"/>
            <a:ext cx="5943600" cy="2088281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slide: Option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5E48-E119-4A74-86D8-529313F64857}" type="datetime1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2024 Annual Operating Plan and 2023 Water Operations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9235" y="4646090"/>
            <a:ext cx="329861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86A65E-82A9-2E44-B623-2C55316353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12872" y="4684190"/>
            <a:ext cx="34828" cy="18466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600" b="0" i="0">
                <a:solidFill>
                  <a:srgbClr val="E1E1E6"/>
                </a:solidFill>
                <a:latin typeface="Calibri Light"/>
                <a:cs typeface="Calibri Light"/>
              </a:rPr>
              <a:t>|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82" y="4506720"/>
            <a:ext cx="1186802" cy="547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: v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234" y="1223981"/>
            <a:ext cx="5943600" cy="2088281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Divider slide: Option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1D86-A074-4A5E-A84A-EAD23DBBC44F}" type="datetime1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Annual Operating Plan and 2023 Water Operations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9235" y="4645489"/>
            <a:ext cx="32986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86A65E-82A9-2E44-B623-2C553163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12872" y="4683589"/>
            <a:ext cx="35266" cy="18466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600" b="0" i="0">
                <a:solidFill>
                  <a:schemeClr val="accent2"/>
                </a:solidFill>
                <a:latin typeface="Calibri Light"/>
                <a:cs typeface="Calibri Light"/>
              </a:rPr>
              <a:t>|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82" y="4506720"/>
            <a:ext cx="1186802" cy="547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A654-9BF4-498D-B794-B0B94A95037B}" type="datetime1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Annual Operating Plan and 2023 Water Operations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65E-82A9-2E44-B623-2C55316353C7}" type="slidenum">
              <a:rPr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7703" y="1212211"/>
            <a:ext cx="8274702" cy="33832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: CAP blue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679-1EB2-4312-B5C7-DCA5A4E40938}" type="datetime1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2024 Annual Operating Plan and 2023 Water Operations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86A65E-82A9-2E44-B623-2C55316353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4"/>
          </p:nvPr>
        </p:nvSpPr>
        <p:spPr>
          <a:xfrm>
            <a:off x="387350" y="1200090"/>
            <a:ext cx="8275638" cy="33832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buClr>
                <a:schemeClr val="accent4">
                  <a:lumMod val="40000"/>
                  <a:lumOff val="60000"/>
                </a:schemeClr>
              </a:buCl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3pPr>
            <a:lvl4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82" y="4506720"/>
            <a:ext cx="1186802" cy="547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12872" y="4684763"/>
            <a:ext cx="34828" cy="18466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600" b="0" i="0" dirty="0">
                <a:solidFill>
                  <a:srgbClr val="E1E1E6"/>
                </a:solidFill>
                <a:latin typeface="Calibri Light"/>
                <a:cs typeface="Calibri Light"/>
              </a:rPr>
              <a:t>|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285" y="326032"/>
            <a:ext cx="8274702" cy="796426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286" y="1211131"/>
            <a:ext cx="8274702" cy="33832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9436" y="-4107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i="0" cap="all">
                <a:solidFill>
                  <a:schemeClr val="tx1">
                    <a:tint val="75000"/>
                  </a:schemeClr>
                </a:solidFill>
                <a:latin typeface="Calibri Light"/>
                <a:cs typeface="Calibri Light"/>
              </a:defRPr>
            </a:lvl1pPr>
          </a:lstStyle>
          <a:p>
            <a:fld id="{9F505B3B-8F86-47D1-AA87-E069D4DE9E26}" type="datetime1">
              <a:rPr lang="en-GB" smtClean="0"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9096" y="4645489"/>
            <a:ext cx="387290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0" i="0" cap="all">
                <a:solidFill>
                  <a:srgbClr val="3335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2024 Annual Operating Plan and 2023 Water Operations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235" y="4645489"/>
            <a:ext cx="32986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 b="0" i="0" cap="all">
                <a:solidFill>
                  <a:srgbClr val="3335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86A65E-82A9-2E44-B623-2C553163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2872" y="4683589"/>
            <a:ext cx="34828" cy="18466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600" b="0" i="0">
                <a:solidFill>
                  <a:srgbClr val="333544"/>
                </a:solidFill>
                <a:latin typeface="Calibri Light"/>
                <a:cs typeface="Calibri Light"/>
              </a:rPr>
              <a:t>|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82" y="4509396"/>
            <a:ext cx="1186802" cy="547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1" r:id="rId5"/>
    <p:sldLayoutId id="2147483663" r:id="rId6"/>
    <p:sldLayoutId id="2147483664" r:id="rId7"/>
    <p:sldLayoutId id="2147483650" r:id="rId8"/>
    <p:sldLayoutId id="2147483652" r:id="rId9"/>
    <p:sldLayoutId id="2147483669" r:id="rId10"/>
    <p:sldLayoutId id="2147483667" r:id="rId11"/>
    <p:sldLayoutId id="2147483670" r:id="rId12"/>
    <p:sldLayoutId id="2147483671" r:id="rId13"/>
    <p:sldLayoutId id="2147483653" r:id="rId14"/>
    <p:sldLayoutId id="2147483654" r:id="rId15"/>
    <p:sldLayoutId id="2147483655" r:id="rId16"/>
    <p:sldLayoutId id="2147483656" r:id="rId17"/>
    <p:sldLayoutId id="2147483672" r:id="rId18"/>
    <p:sldLayoutId id="2147483657" r:id="rId19"/>
    <p:sldLayoutId id="2147483666" r:id="rId20"/>
  </p:sldLayoutIdLst>
  <p:hf hdr="0" dt="0"/>
  <p:txStyles>
    <p:titleStyle>
      <a:lvl1pPr algn="l" defTabSz="457200" rtl="0" eaLnBrk="1" latinLnBrk="0" hangingPunct="1">
        <a:lnSpc>
          <a:spcPct val="83000"/>
        </a:lnSpc>
        <a:spcBef>
          <a:spcPct val="0"/>
        </a:spcBef>
        <a:buNone/>
        <a:defRPr sz="32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2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5425" algn="l" defTabSz="4572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231775" algn="l" defTabSz="457200" rtl="0" eaLnBrk="1" latinLnBrk="0" hangingPunct="1">
        <a:spcBef>
          <a:spcPts val="0"/>
        </a:spcBef>
        <a:spcAft>
          <a:spcPts val="300"/>
        </a:spcAft>
        <a:buClr>
          <a:schemeClr val="accent4"/>
        </a:buClr>
        <a:buFont typeface="Arial" panose="020B0604020202020204" pitchFamily="34" charset="0"/>
        <a:buChar char="•"/>
        <a:defRPr sz="1800" b="0" i="0" kern="1200" baseline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60000" indent="-180000" algn="l" defTabSz="457200" rtl="0" eaLnBrk="1" latinLnBrk="0" hangingPunct="1">
        <a:spcBef>
          <a:spcPts val="0"/>
        </a:spcBef>
        <a:spcAft>
          <a:spcPts val="500"/>
        </a:spcAft>
        <a:buClr>
          <a:schemeClr val="accent4"/>
        </a:buClr>
        <a:buFont typeface="Lucida Grande"/>
        <a:buChar char="-"/>
        <a:defRPr sz="1600" b="0" i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0000" indent="-180000" algn="l" defTabSz="457200" rtl="0" eaLnBrk="1" latinLnBrk="0" hangingPunct="1">
        <a:spcBef>
          <a:spcPts val="0"/>
        </a:spcBef>
        <a:spcAft>
          <a:spcPts val="500"/>
        </a:spcAft>
        <a:buClr>
          <a:schemeClr val="accent4"/>
        </a:buClr>
        <a:buFont typeface="Lucida Grande"/>
        <a:buChar char="-"/>
        <a:defRPr sz="1600" b="0" i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896" userDrawn="1">
          <p15:clr>
            <a:srgbClr val="F26B43"/>
          </p15:clr>
        </p15:guide>
        <p15:guide id="4" pos="864" userDrawn="1">
          <p15:clr>
            <a:srgbClr val="F26B43"/>
          </p15:clr>
        </p15:guide>
        <p15:guide id="5" orient="horz" pos="204" userDrawn="1">
          <p15:clr>
            <a:srgbClr val="F26B43"/>
          </p15:clr>
        </p15:guide>
        <p15:guide id="6" orient="horz" pos="7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885" y="3047252"/>
            <a:ext cx="6400800" cy="72971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GE Inspira Sans" panose="020B0503060000000003" pitchFamily="34" charset="0"/>
              </a:rPr>
              <a:t>Report on 2024 Annual Operating Plan</a:t>
            </a:r>
            <a:br>
              <a:rPr lang="en-GB" dirty="0">
                <a:latin typeface="GE Inspira Sans" panose="020B0503060000000003" pitchFamily="34" charset="0"/>
              </a:rPr>
            </a:br>
            <a:r>
              <a:rPr lang="en-GB" sz="2200" dirty="0">
                <a:latin typeface="GE Inspira Sans" panose="020B0503060000000003" pitchFamily="34" charset="0"/>
              </a:rPr>
              <a:t>December 5, 2023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95400" y="3776969"/>
            <a:ext cx="6400800" cy="157162"/>
          </a:xfrm>
        </p:spPr>
        <p:txBody>
          <a:bodyPr/>
          <a:lstStyle/>
          <a:p>
            <a:r>
              <a:rPr lang="en-GB" dirty="0"/>
              <a:t>JAXON WHITE – Water SYSTEMS Engineer</a:t>
            </a:r>
          </a:p>
        </p:txBody>
      </p:sp>
    </p:spTree>
    <p:extLst>
      <p:ext uri="{BB962C8B-B14F-4D97-AF65-F5344CB8AC3E}">
        <p14:creationId xmlns:p14="http://schemas.microsoft.com/office/powerpoint/2010/main" val="4217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0A37B4-DFE7-EE3C-0562-979F02C20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Annual Operating Plan and 2023 Water Operations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F957B5-8982-12B8-93F9-13F70A73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65E-82A9-2E44-B623-2C55316353C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94EDA2-D73F-ADA0-6212-82C9AF20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85" y="133527"/>
            <a:ext cx="8274702" cy="526491"/>
          </a:xfrm>
        </p:spPr>
        <p:txBody>
          <a:bodyPr>
            <a:normAutofit fontScale="90000"/>
          </a:bodyPr>
          <a:lstStyle/>
          <a:p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438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2024 Baseline Annual Operating Plan (AOP)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1F169A9-E3AE-AB1A-6959-AAD9953C26B9}"/>
              </a:ext>
            </a:extLst>
          </p:cNvPr>
          <p:cNvSpPr/>
          <p:nvPr/>
        </p:nvSpPr>
        <p:spPr>
          <a:xfrm>
            <a:off x="5622260" y="1893439"/>
            <a:ext cx="1371600" cy="2498026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2BE5B35-AEE5-8E2B-C05A-0C1C4879F418}"/>
              </a:ext>
            </a:extLst>
          </p:cNvPr>
          <p:cNvSpPr/>
          <p:nvPr/>
        </p:nvSpPr>
        <p:spPr>
          <a:xfrm>
            <a:off x="5630578" y="1772225"/>
            <a:ext cx="1371600" cy="265176"/>
          </a:xfrm>
          <a:prstGeom prst="rect">
            <a:avLst/>
          </a:pr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4D159D2-889C-7909-1EED-414E2ED7E5BB}"/>
              </a:ext>
            </a:extLst>
          </p:cNvPr>
          <p:cNvGrpSpPr/>
          <p:nvPr/>
        </p:nvGrpSpPr>
        <p:grpSpPr>
          <a:xfrm>
            <a:off x="5627970" y="1764496"/>
            <a:ext cx="1371600" cy="502920"/>
            <a:chOff x="5625392" y="1868376"/>
            <a:chExt cx="1371600" cy="50292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0591EAE-F0D4-A32F-66AD-0CEC2AACCC79}"/>
                </a:ext>
              </a:extLst>
            </p:cNvPr>
            <p:cNvSpPr/>
            <p:nvPr/>
          </p:nvSpPr>
          <p:spPr>
            <a:xfrm>
              <a:off x="5625392" y="1868376"/>
              <a:ext cx="1371600" cy="50292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7B708B6-9223-9732-3405-1875B17266B6}"/>
                </a:ext>
              </a:extLst>
            </p:cNvPr>
            <p:cNvSpPr txBox="1"/>
            <p:nvPr/>
          </p:nvSpPr>
          <p:spPr>
            <a:xfrm>
              <a:off x="5875516" y="1884543"/>
              <a:ext cx="804102" cy="461665"/>
            </a:xfrm>
            <a:prstGeom prst="rect">
              <a:avLst/>
            </a:prstGeom>
            <a:solidFill>
              <a:srgbClr val="70AD47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NIA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245,633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F246212-6940-C953-0F5B-6CC0DFF8FFC5}"/>
              </a:ext>
            </a:extLst>
          </p:cNvPr>
          <p:cNvSpPr txBox="1"/>
          <p:nvPr/>
        </p:nvSpPr>
        <p:spPr>
          <a:xfrm>
            <a:off x="5628112" y="2006437"/>
            <a:ext cx="1371600" cy="276999"/>
          </a:xfrm>
          <a:prstGeom prst="rect">
            <a:avLst/>
          </a:prstGeom>
          <a:solidFill>
            <a:srgbClr val="70AD47"/>
          </a:solidFill>
          <a:ln w="12700">
            <a:solidFill>
              <a:srgbClr val="70AD47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NIA  118,377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38FE186-F4EC-3140-848A-E22C7C19E294}"/>
              </a:ext>
            </a:extLst>
          </p:cNvPr>
          <p:cNvSpPr/>
          <p:nvPr/>
        </p:nvSpPr>
        <p:spPr>
          <a:xfrm>
            <a:off x="2628427" y="2127560"/>
            <a:ext cx="1371600" cy="223795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9E12AFD-ACBE-4BB4-520C-4D101D24641F}"/>
              </a:ext>
            </a:extLst>
          </p:cNvPr>
          <p:cNvSpPr/>
          <p:nvPr/>
        </p:nvSpPr>
        <p:spPr>
          <a:xfrm>
            <a:off x="2630893" y="925771"/>
            <a:ext cx="1371600" cy="341985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02020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 Colorado River Supply 1,662,429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ABE2C1F-CC4C-DAE9-0E5B-225156C2D1B4}"/>
              </a:ext>
            </a:extLst>
          </p:cNvPr>
          <p:cNvGrpSpPr/>
          <p:nvPr/>
        </p:nvGrpSpPr>
        <p:grpSpPr>
          <a:xfrm>
            <a:off x="2622060" y="1974426"/>
            <a:ext cx="1371600" cy="2386596"/>
            <a:chOff x="2082445" y="1860738"/>
            <a:chExt cx="1371600" cy="2237955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5BB6788-C488-1941-846E-F7D0BAB09472}"/>
                </a:ext>
              </a:extLst>
            </p:cNvPr>
            <p:cNvSpPr/>
            <p:nvPr/>
          </p:nvSpPr>
          <p:spPr>
            <a:xfrm>
              <a:off x="2082445" y="1860738"/>
              <a:ext cx="1371600" cy="223795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C2A7BB0-2AD1-0BF4-9726-E9B9EED4F052}"/>
                </a:ext>
              </a:extLst>
            </p:cNvPr>
            <p:cNvSpPr txBox="1"/>
            <p:nvPr/>
          </p:nvSpPr>
          <p:spPr>
            <a:xfrm>
              <a:off x="2106515" y="2761454"/>
              <a:ext cx="1294276" cy="646331"/>
            </a:xfrm>
            <a:prstGeom prst="rect">
              <a:avLst/>
            </a:prstGeom>
            <a:solidFill>
              <a:srgbClr val="4472C4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Pre-Mitigation</a:t>
              </a:r>
              <a:r>
                <a:rPr kumimoji="0" lang="en-US" sz="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Delivery Supply 1,125,429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ADD6FFF-0E78-7212-D53D-35CF9AD94E27}"/>
              </a:ext>
            </a:extLst>
          </p:cNvPr>
          <p:cNvGrpSpPr/>
          <p:nvPr/>
        </p:nvGrpSpPr>
        <p:grpSpPr>
          <a:xfrm>
            <a:off x="2527896" y="1904813"/>
            <a:ext cx="1581352" cy="498419"/>
            <a:chOff x="1870498" y="1719932"/>
            <a:chExt cx="1581352" cy="47400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6088E0E-6882-EC20-AA57-282C35E48DED}"/>
                </a:ext>
              </a:extLst>
            </p:cNvPr>
            <p:cNvSpPr/>
            <p:nvPr/>
          </p:nvSpPr>
          <p:spPr>
            <a:xfrm>
              <a:off x="1975405" y="1719932"/>
              <a:ext cx="1371600" cy="474002"/>
            </a:xfrm>
            <a:prstGeom prst="rect">
              <a:avLst/>
            </a:prstGeom>
            <a:pattFill prst="ltUpDiag">
              <a:fgClr>
                <a:srgbClr val="4472C4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3DC060F-0C01-5A2A-F7CB-4260852930B0}"/>
                </a:ext>
              </a:extLst>
            </p:cNvPr>
            <p:cNvSpPr txBox="1"/>
            <p:nvPr/>
          </p:nvSpPr>
          <p:spPr>
            <a:xfrm>
              <a:off x="1870498" y="1728769"/>
              <a:ext cx="1581352" cy="439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</a:rPr>
                <a:t>System Conservation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</a:rPr>
                <a:t>284,784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7ABEA989-823D-5195-0574-FEE1F1C32B95}"/>
              </a:ext>
            </a:extLst>
          </p:cNvPr>
          <p:cNvSpPr txBox="1"/>
          <p:nvPr/>
        </p:nvSpPr>
        <p:spPr>
          <a:xfrm>
            <a:off x="2632888" y="2007449"/>
            <a:ext cx="1371600" cy="100584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31D226C-27AA-A811-F907-BAD8C58AEB4F}"/>
              </a:ext>
            </a:extLst>
          </p:cNvPr>
          <p:cNvGrpSpPr/>
          <p:nvPr/>
        </p:nvGrpSpPr>
        <p:grpSpPr>
          <a:xfrm>
            <a:off x="2633401" y="1896569"/>
            <a:ext cx="1371600" cy="276999"/>
            <a:chOff x="5150630" y="641953"/>
            <a:chExt cx="1828800" cy="3693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28921A-4BE3-02D3-BD17-A60E7803D2CA}"/>
                </a:ext>
              </a:extLst>
            </p:cNvPr>
            <p:cNvSpPr/>
            <p:nvPr/>
          </p:nvSpPr>
          <p:spPr>
            <a:xfrm>
              <a:off x="5150630" y="711220"/>
              <a:ext cx="1828800" cy="210312"/>
            </a:xfrm>
            <a:prstGeom prst="rect">
              <a:avLst/>
            </a:prstGeom>
            <a:pattFill prst="pct10">
              <a:fgClr>
                <a:srgbClr val="4472C4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4A8030F-215F-F34C-985B-F3539C7C6B06}"/>
                </a:ext>
              </a:extLst>
            </p:cNvPr>
            <p:cNvSpPr txBox="1"/>
            <p:nvPr/>
          </p:nvSpPr>
          <p:spPr>
            <a:xfrm>
              <a:off x="5202023" y="641953"/>
              <a:ext cx="1528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</a:rPr>
                <a:t>Losses  75,000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7EDBF44-FCB8-22D5-7864-A198482FC528}"/>
              </a:ext>
            </a:extLst>
          </p:cNvPr>
          <p:cNvGrpSpPr/>
          <p:nvPr/>
        </p:nvGrpSpPr>
        <p:grpSpPr>
          <a:xfrm>
            <a:off x="861488" y="660266"/>
            <a:ext cx="3143000" cy="1335177"/>
            <a:chOff x="36901" y="810571"/>
            <a:chExt cx="3143000" cy="1335177"/>
          </a:xfrm>
        </p:grpSpPr>
        <p:sp>
          <p:nvSpPr>
            <p:cNvPr id="78" name="Callout: Bent Line with No Border 77">
              <a:extLst>
                <a:ext uri="{FF2B5EF4-FFF2-40B4-BE49-F238E27FC236}">
                  <a16:creationId xmlns:a16="http://schemas.microsoft.com/office/drawing/2014/main" id="{3AD10061-F8DC-C69F-B3A8-1A056262B90B}"/>
                </a:ext>
              </a:extLst>
            </p:cNvPr>
            <p:cNvSpPr/>
            <p:nvPr/>
          </p:nvSpPr>
          <p:spPr>
            <a:xfrm>
              <a:off x="36901" y="810571"/>
              <a:ext cx="1371601" cy="951502"/>
            </a:xfrm>
            <a:prstGeom prst="callout2">
              <a:avLst>
                <a:gd name="adj1" fmla="val 54343"/>
                <a:gd name="adj2" fmla="val 103415"/>
                <a:gd name="adj3" fmla="val 54345"/>
                <a:gd name="adj4" fmla="val 114395"/>
                <a:gd name="adj5" fmla="val 138239"/>
                <a:gd name="adj6" fmla="val 128224"/>
              </a:avLst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Mitigation 45,249</a:t>
              </a:r>
              <a:endPara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Lake Pleasant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SRP Exchange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CAWCD ICS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824EC9D-F13A-E9E0-B3CE-5871B4145A65}"/>
                </a:ext>
              </a:extLst>
            </p:cNvPr>
            <p:cNvSpPr txBox="1"/>
            <p:nvPr/>
          </p:nvSpPr>
          <p:spPr>
            <a:xfrm>
              <a:off x="1808301" y="2054308"/>
              <a:ext cx="1371600" cy="91440"/>
            </a:xfrm>
            <a:prstGeom prst="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>
              <a:solidFill>
                <a:srgbClr val="4472C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75DE3A7-3C49-B991-2566-C3F34A47250A}"/>
              </a:ext>
            </a:extLst>
          </p:cNvPr>
          <p:cNvGrpSpPr/>
          <p:nvPr/>
        </p:nvGrpSpPr>
        <p:grpSpPr>
          <a:xfrm>
            <a:off x="2592307" y="1500439"/>
            <a:ext cx="1407082" cy="461665"/>
            <a:chOff x="1835320" y="1775293"/>
            <a:chExt cx="1407082" cy="55654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1D324B9-1CA3-1BA8-C33F-F4CFBE27FF2D}"/>
                </a:ext>
              </a:extLst>
            </p:cNvPr>
            <p:cNvSpPr/>
            <p:nvPr/>
          </p:nvSpPr>
          <p:spPr>
            <a:xfrm>
              <a:off x="1870802" y="1854336"/>
              <a:ext cx="1371600" cy="474002"/>
            </a:xfrm>
            <a:prstGeom prst="rect">
              <a:avLst/>
            </a:prstGeom>
            <a:pattFill prst="ltUpDiag">
              <a:fgClr>
                <a:srgbClr val="4472C4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37345D9-D2BB-7E3C-75B4-15DA54B935AD}"/>
                </a:ext>
              </a:extLst>
            </p:cNvPr>
            <p:cNvSpPr txBox="1"/>
            <p:nvPr/>
          </p:nvSpPr>
          <p:spPr>
            <a:xfrm>
              <a:off x="1835320" y="1775293"/>
              <a:ext cx="1401614" cy="55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</a:rPr>
                <a:t>DCP Contribution 192,000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F31BA66-5E92-9AFD-0778-F75B9CCD5D14}"/>
              </a:ext>
            </a:extLst>
          </p:cNvPr>
          <p:cNvGrpSpPr/>
          <p:nvPr/>
        </p:nvGrpSpPr>
        <p:grpSpPr>
          <a:xfrm>
            <a:off x="2627786" y="900076"/>
            <a:ext cx="1371600" cy="658368"/>
            <a:chOff x="4776489" y="1893352"/>
            <a:chExt cx="1828800" cy="87782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F42018A-5DBC-FB17-2870-32FFEDD202AC}"/>
                </a:ext>
              </a:extLst>
            </p:cNvPr>
            <p:cNvSpPr/>
            <p:nvPr/>
          </p:nvSpPr>
          <p:spPr>
            <a:xfrm>
              <a:off x="4776489" y="1893352"/>
              <a:ext cx="1828800" cy="877824"/>
            </a:xfrm>
            <a:prstGeom prst="rect">
              <a:avLst/>
            </a:prstGeom>
            <a:pattFill prst="pct25">
              <a:fgClr>
                <a:srgbClr val="4472C4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EF8FF3A-1430-8D90-69C0-7DCF37692810}"/>
                </a:ext>
              </a:extLst>
            </p:cNvPr>
            <p:cNvSpPr txBox="1"/>
            <p:nvPr/>
          </p:nvSpPr>
          <p:spPr>
            <a:xfrm>
              <a:off x="4931426" y="1903040"/>
              <a:ext cx="153271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</a:rPr>
                <a:t>2007 IG Reduction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</a:rPr>
                <a:t>320,000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03831420-C614-12A7-B17C-38857EF44959}"/>
              </a:ext>
            </a:extLst>
          </p:cNvPr>
          <p:cNvSpPr/>
          <p:nvPr/>
        </p:nvSpPr>
        <p:spPr>
          <a:xfrm>
            <a:off x="5632777" y="4250354"/>
            <a:ext cx="1371600" cy="137160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B2CE92E-05D3-6F28-1D12-E3735964F4EB}"/>
              </a:ext>
            </a:extLst>
          </p:cNvPr>
          <p:cNvSpPr txBox="1"/>
          <p:nvPr/>
        </p:nvSpPr>
        <p:spPr>
          <a:xfrm>
            <a:off x="5815390" y="4175324"/>
            <a:ext cx="100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P3 68,400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3C0515A-0169-35D9-EFBE-B2E247B4FDEF}"/>
              </a:ext>
            </a:extLst>
          </p:cNvPr>
          <p:cNvSpPr/>
          <p:nvPr/>
        </p:nvSpPr>
        <p:spPr>
          <a:xfrm>
            <a:off x="5622958" y="2297291"/>
            <a:ext cx="881733" cy="1957409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3F33DC5-FEB4-71A1-3AD6-59AFB7EF3F92}"/>
              </a:ext>
            </a:extLst>
          </p:cNvPr>
          <p:cNvSpPr txBox="1"/>
          <p:nvPr/>
        </p:nvSpPr>
        <p:spPr>
          <a:xfrm>
            <a:off x="5673115" y="3155062"/>
            <a:ext cx="804102" cy="461665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M&amp;I 606,119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37A77C1-ECA0-5801-F1EF-4CBA3425E432}"/>
              </a:ext>
            </a:extLst>
          </p:cNvPr>
          <p:cNvSpPr/>
          <p:nvPr/>
        </p:nvSpPr>
        <p:spPr>
          <a:xfrm>
            <a:off x="6521797" y="2297291"/>
            <a:ext cx="484632" cy="1953815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3F18622-AF5E-CEDF-25C2-643396A39B40}"/>
              </a:ext>
            </a:extLst>
          </p:cNvPr>
          <p:cNvSpPr txBox="1"/>
          <p:nvPr/>
        </p:nvSpPr>
        <p:spPr>
          <a:xfrm rot="16200000">
            <a:off x="6355329" y="3174433"/>
            <a:ext cx="821661" cy="461665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Indian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332,533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D682B78-EA33-C3AD-60E0-55C3A966B33C}"/>
              </a:ext>
            </a:extLst>
          </p:cNvPr>
          <p:cNvCxnSpPr/>
          <p:nvPr/>
        </p:nvCxnSpPr>
        <p:spPr>
          <a:xfrm>
            <a:off x="4041819" y="1992581"/>
            <a:ext cx="3840480" cy="0"/>
          </a:xfrm>
          <a:prstGeom prst="line">
            <a:avLst/>
          </a:prstGeom>
          <a:noFill/>
          <a:ln w="9525" cap="flat" cmpd="sng" algn="ctr">
            <a:solidFill>
              <a:srgbClr val="4472C4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9FEB2FA6-7D72-F4DE-58C4-B70AF6901383}"/>
              </a:ext>
            </a:extLst>
          </p:cNvPr>
          <p:cNvSpPr txBox="1"/>
          <p:nvPr/>
        </p:nvSpPr>
        <p:spPr>
          <a:xfrm>
            <a:off x="2416530" y="4328660"/>
            <a:ext cx="1794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b="1" dirty="0">
                <a:solidFill>
                  <a:srgbClr val="4472C4"/>
                </a:solidFill>
                <a:latin typeface="Calibri" panose="020F0502020204030204"/>
              </a:rPr>
              <a:t>CAP Wet Water Supply</a:t>
            </a:r>
            <a:endParaRPr lang="en-US" sz="1050" b="1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8FE2A5D-A7C4-785A-25FA-F6D584D650F1}"/>
              </a:ext>
            </a:extLst>
          </p:cNvPr>
          <p:cNvSpPr/>
          <p:nvPr/>
        </p:nvSpPr>
        <p:spPr>
          <a:xfrm>
            <a:off x="5630578" y="1829431"/>
            <a:ext cx="1371600" cy="155448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34B6002-FB58-07F2-4257-D3C1FB45CB67}"/>
              </a:ext>
            </a:extLst>
          </p:cNvPr>
          <p:cNvSpPr txBox="1"/>
          <p:nvPr/>
        </p:nvSpPr>
        <p:spPr>
          <a:xfrm>
            <a:off x="5464887" y="4369217"/>
            <a:ext cx="1794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b="1" dirty="0">
                <a:solidFill>
                  <a:srgbClr val="70AD47"/>
                </a:solidFill>
                <a:latin typeface="Calibri" panose="020F0502020204030204"/>
              </a:rPr>
              <a:t>Deliveries</a:t>
            </a:r>
            <a:endParaRPr lang="en-US" sz="1050" b="1" dirty="0">
              <a:solidFill>
                <a:srgbClr val="70AD47"/>
              </a:solidFill>
              <a:latin typeface="Calibri" panose="020F050202020403020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A5BBD13-3495-18E8-D7F8-820678A9E992}"/>
              </a:ext>
            </a:extLst>
          </p:cNvPr>
          <p:cNvSpPr txBox="1"/>
          <p:nvPr/>
        </p:nvSpPr>
        <p:spPr>
          <a:xfrm>
            <a:off x="5323770" y="1778244"/>
            <a:ext cx="1945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b="1" dirty="0">
                <a:solidFill>
                  <a:srgbClr val="70AD47"/>
                </a:solidFill>
                <a:latin typeface="Calibri" panose="020F0502020204030204"/>
              </a:rPr>
              <a:t>Mitigation</a:t>
            </a:r>
            <a:endParaRPr lang="en-US" sz="1050" b="1" dirty="0">
              <a:solidFill>
                <a:srgbClr val="70AD47"/>
              </a:solidFill>
              <a:latin typeface="Calibri" panose="020F0502020204030204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1F6A255-707A-0170-3E91-9073CD0F1FFC}"/>
              </a:ext>
            </a:extLst>
          </p:cNvPr>
          <p:cNvCxnSpPr/>
          <p:nvPr/>
        </p:nvCxnSpPr>
        <p:spPr>
          <a:xfrm>
            <a:off x="1758831" y="1885548"/>
            <a:ext cx="3840480" cy="0"/>
          </a:xfrm>
          <a:prstGeom prst="line">
            <a:avLst/>
          </a:prstGeom>
          <a:noFill/>
          <a:ln w="9525" cap="flat" cmpd="sng" algn="ctr">
            <a:solidFill>
              <a:srgbClr val="4472C4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6C35E1E2-C1E2-21B4-36E3-CE914470FFA7}"/>
              </a:ext>
            </a:extLst>
          </p:cNvPr>
          <p:cNvSpPr/>
          <p:nvPr/>
        </p:nvSpPr>
        <p:spPr>
          <a:xfrm>
            <a:off x="5630436" y="1822967"/>
            <a:ext cx="1371600" cy="64008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5CA7AB1-46C4-4FE3-C382-41663E0588BC}"/>
              </a:ext>
            </a:extLst>
          </p:cNvPr>
          <p:cNvSpPr txBox="1"/>
          <p:nvPr/>
        </p:nvSpPr>
        <p:spPr>
          <a:xfrm>
            <a:off x="5858756" y="3752898"/>
            <a:ext cx="100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Mitigation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2D2E053-B4FD-90D6-4509-C18052D4AD24}"/>
              </a:ext>
            </a:extLst>
          </p:cNvPr>
          <p:cNvSpPr txBox="1"/>
          <p:nvPr/>
        </p:nvSpPr>
        <p:spPr>
          <a:xfrm>
            <a:off x="5431973" y="1501380"/>
            <a:ext cx="1794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b="1" dirty="0">
                <a:solidFill>
                  <a:srgbClr val="70AD47"/>
                </a:solidFill>
                <a:latin typeface="Calibri" panose="020F0502020204030204"/>
              </a:rPr>
              <a:t>1,252,685</a:t>
            </a:r>
            <a:endParaRPr lang="en-US" sz="1050" b="1" dirty="0">
              <a:solidFill>
                <a:srgbClr val="70AD47"/>
              </a:solidFill>
              <a:latin typeface="Calibri" panose="020F0502020204030204"/>
            </a:endParaRPr>
          </a:p>
        </p:txBody>
      </p:sp>
      <p:sp>
        <p:nvSpPr>
          <p:cNvPr id="101" name="Callout: Bent Line with No Border 100">
            <a:extLst>
              <a:ext uri="{FF2B5EF4-FFF2-40B4-BE49-F238E27FC236}">
                <a16:creationId xmlns:a16="http://schemas.microsoft.com/office/drawing/2014/main" id="{5F25C985-B7D2-8524-1056-C967667D6092}"/>
              </a:ext>
            </a:extLst>
          </p:cNvPr>
          <p:cNvSpPr/>
          <p:nvPr/>
        </p:nvSpPr>
        <p:spPr>
          <a:xfrm>
            <a:off x="851781" y="2235194"/>
            <a:ext cx="1371601" cy="951502"/>
          </a:xfrm>
          <a:prstGeom prst="callout2">
            <a:avLst>
              <a:gd name="adj1" fmla="val 54343"/>
              <a:gd name="adj2" fmla="val 103415"/>
              <a:gd name="adj3" fmla="val 54345"/>
              <a:gd name="adj4" fmla="val 114395"/>
              <a:gd name="adj5" fmla="val -15824"/>
              <a:gd name="adj6" fmla="val 127908"/>
            </a:avLst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Lake Pleasant Base Supply 50,000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D94FCD0-0E4A-833C-A8FD-B220D965A24E}"/>
              </a:ext>
            </a:extLst>
          </p:cNvPr>
          <p:cNvSpPr/>
          <p:nvPr/>
        </p:nvSpPr>
        <p:spPr>
          <a:xfrm>
            <a:off x="5634716" y="2900311"/>
            <a:ext cx="1304320" cy="719878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Scheduled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887,877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F1CCFB2-F3F7-FE12-4B10-7B1BC7B33CE0}"/>
              </a:ext>
            </a:extLst>
          </p:cNvPr>
          <p:cNvGrpSpPr/>
          <p:nvPr/>
        </p:nvGrpSpPr>
        <p:grpSpPr>
          <a:xfrm>
            <a:off x="5538353" y="1875236"/>
            <a:ext cx="1581352" cy="522942"/>
            <a:chOff x="5538353" y="1875236"/>
            <a:chExt cx="1581352" cy="522942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482FC12-0094-CBE7-C69D-CAE3EDBACF8C}"/>
                </a:ext>
              </a:extLst>
            </p:cNvPr>
            <p:cNvSpPr/>
            <p:nvPr/>
          </p:nvSpPr>
          <p:spPr>
            <a:xfrm>
              <a:off x="5630578" y="1875236"/>
              <a:ext cx="1371600" cy="502920"/>
            </a:xfrm>
            <a:prstGeom prst="rect">
              <a:avLst/>
            </a:prstGeom>
            <a:pattFill prst="dkUpDiag">
              <a:fgClr>
                <a:srgbClr val="70AD47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F86E1BC-6D8D-A2CD-C96A-13FAECFC11E3}"/>
                </a:ext>
              </a:extLst>
            </p:cNvPr>
            <p:cNvSpPr txBox="1"/>
            <p:nvPr/>
          </p:nvSpPr>
          <p:spPr>
            <a:xfrm>
              <a:off x="5538353" y="1936514"/>
              <a:ext cx="158135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System Conservation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284,784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CB9BAEE-9CE7-9B41-674C-85D35E181AB6}"/>
              </a:ext>
            </a:extLst>
          </p:cNvPr>
          <p:cNvSpPr txBox="1"/>
          <p:nvPr/>
        </p:nvSpPr>
        <p:spPr>
          <a:xfrm>
            <a:off x="2640195" y="3007984"/>
            <a:ext cx="1294276" cy="646331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Total Wet Water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887,877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968F5EA-B1DA-AA97-AE63-FF70E89F2B1B}"/>
              </a:ext>
            </a:extLst>
          </p:cNvPr>
          <p:cNvSpPr txBox="1"/>
          <p:nvPr/>
        </p:nvSpPr>
        <p:spPr>
          <a:xfrm>
            <a:off x="5419180" y="4361022"/>
            <a:ext cx="1794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b="1" dirty="0">
                <a:solidFill>
                  <a:srgbClr val="70AD47"/>
                </a:solidFill>
                <a:latin typeface="Calibri" panose="020F0502020204030204"/>
              </a:rPr>
              <a:t>Orders</a:t>
            </a:r>
            <a:endParaRPr lang="en-US" sz="1050" b="1" dirty="0">
              <a:solidFill>
                <a:srgbClr val="70AD47"/>
              </a:solidFill>
              <a:latin typeface="Calibri" panose="020F0502020204030204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3FC914A-2C12-CDBB-A09E-6114D2273238}"/>
              </a:ext>
            </a:extLst>
          </p:cNvPr>
          <p:cNvSpPr/>
          <p:nvPr/>
        </p:nvSpPr>
        <p:spPr>
          <a:xfrm>
            <a:off x="4083399" y="2375768"/>
            <a:ext cx="320040" cy="1995675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F8B62E3-C2C3-633B-A4C3-3BCAE5DB6F6E}"/>
              </a:ext>
            </a:extLst>
          </p:cNvPr>
          <p:cNvSpPr txBox="1"/>
          <p:nvPr/>
        </p:nvSpPr>
        <p:spPr>
          <a:xfrm rot="16200000">
            <a:off x="3457774" y="3104154"/>
            <a:ext cx="1576817" cy="276999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</a:rPr>
              <a:t>Diversion 897,924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DF4FB91-45CF-908F-6094-1672BC252ADA}"/>
              </a:ext>
            </a:extLst>
          </p:cNvPr>
          <p:cNvSpPr txBox="1"/>
          <p:nvPr/>
        </p:nvSpPr>
        <p:spPr>
          <a:xfrm>
            <a:off x="365841" y="3845231"/>
            <a:ext cx="20242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Note: Diversions and Deliveries include wheeling and losses for 2,033 AF. Losses are 50 AF</a:t>
            </a:r>
          </a:p>
        </p:txBody>
      </p:sp>
    </p:spTree>
    <p:extLst>
      <p:ext uri="{BB962C8B-B14F-4D97-AF65-F5344CB8AC3E}">
        <p14:creationId xmlns:p14="http://schemas.microsoft.com/office/powerpoint/2010/main" val="170139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0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73" grpId="0" animBg="1"/>
      <p:bldP spid="73" grpId="1" animBg="1"/>
      <p:bldP spid="86" grpId="0" animBg="1"/>
      <p:bldP spid="86" grpId="1" animBg="1"/>
      <p:bldP spid="87" grpId="0"/>
      <p:bldP spid="87" grpId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3" grpId="0"/>
      <p:bldP spid="94" grpId="0" animBg="1"/>
      <p:bldP spid="94" grpId="1" animBg="1"/>
      <p:bldP spid="95" grpId="0"/>
      <p:bldP spid="96" grpId="0"/>
      <p:bldP spid="96" grpId="1"/>
      <p:bldP spid="98" grpId="0" animBg="1"/>
      <p:bldP spid="98" grpId="1" animBg="1"/>
      <p:bldP spid="99" grpId="0"/>
      <p:bldP spid="99" grpId="1"/>
      <p:bldP spid="100" grpId="0"/>
      <p:bldP spid="100" grpId="1"/>
      <p:bldP spid="101" grpId="0" animBg="1"/>
      <p:bldP spid="101" grpId="1" animBg="1"/>
      <p:bldP spid="102" grpId="0" animBg="1"/>
      <p:bldP spid="106" grpId="0" animBg="1"/>
      <p:bldP spid="107" grpId="0"/>
      <p:bldP spid="107" grpId="1"/>
      <p:bldP spid="108" grpId="0" animBg="1"/>
      <p:bldP spid="109" grpId="0" animBg="1"/>
      <p:bldP spid="110" grpId="0"/>
      <p:bldP spid="110" grpId="1"/>
    </p:bldLst>
  </p:timing>
</p:sld>
</file>

<file path=ppt/theme/theme1.xml><?xml version="1.0" encoding="utf-8"?>
<a:theme xmlns:a="http://schemas.openxmlformats.org/drawingml/2006/main" name="Xura PowerPoint 16-9_Template">
  <a:themeElements>
    <a:clrScheme name="CAP Color Palette">
      <a:dk1>
        <a:srgbClr val="3F3E40"/>
      </a:dk1>
      <a:lt1>
        <a:sysClr val="window" lastClr="FFFFFF"/>
      </a:lt1>
      <a:dk2>
        <a:srgbClr val="3F3E40"/>
      </a:dk2>
      <a:lt2>
        <a:srgbClr val="D1CDC6"/>
      </a:lt2>
      <a:accent1>
        <a:srgbClr val="FFFFFF"/>
      </a:accent1>
      <a:accent2>
        <a:srgbClr val="3F3E40"/>
      </a:accent2>
      <a:accent3>
        <a:srgbClr val="004386"/>
      </a:accent3>
      <a:accent4>
        <a:srgbClr val="BE9969"/>
      </a:accent4>
      <a:accent5>
        <a:srgbClr val="3687BA"/>
      </a:accent5>
      <a:accent6>
        <a:srgbClr val="F89C50"/>
      </a:accent6>
      <a:hlink>
        <a:srgbClr val="004386"/>
      </a:hlink>
      <a:folHlink>
        <a:srgbClr val="5227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rgbClr val="8958FF"/>
          </a:solidFill>
          <a:prstDash val="sysDot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Xura PowerPoint 16-9_Template</Template>
  <TotalTime>10329</TotalTime>
  <Words>120</Words>
  <Application>Microsoft Office PowerPoint</Application>
  <PresentationFormat>On-screen Show (16:9)</PresentationFormat>
  <Paragraphs>42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GE Inspira Sans</vt:lpstr>
      <vt:lpstr>Lucida Grande</vt:lpstr>
      <vt:lpstr>Xura PowerPoint 16-9_Template</vt:lpstr>
      <vt:lpstr>Report on 2024 Annual Operating Plan December 5, 2023</vt:lpstr>
      <vt:lpstr>2024 Baseline Annual Operating Plan (AOP)</vt:lpstr>
    </vt:vector>
  </TitlesOfParts>
  <Company>Central Arizona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tdins@cap-az.com</dc:creator>
  <cp:lastModifiedBy>Rebecca Bernat</cp:lastModifiedBy>
  <cp:revision>283</cp:revision>
  <dcterms:created xsi:type="dcterms:W3CDTF">2015-09-18T17:41:56Z</dcterms:created>
  <dcterms:modified xsi:type="dcterms:W3CDTF">2023-12-04T16:06:07Z</dcterms:modified>
</cp:coreProperties>
</file>